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57" r:id="rId3"/>
    <p:sldId id="266" r:id="rId4"/>
    <p:sldId id="270" r:id="rId5"/>
    <p:sldId id="261" r:id="rId6"/>
    <p:sldId id="355" r:id="rId7"/>
    <p:sldId id="262" r:id="rId8"/>
    <p:sldId id="351" r:id="rId9"/>
    <p:sldId id="350" r:id="rId10"/>
    <p:sldId id="352" r:id="rId11"/>
    <p:sldId id="353" r:id="rId12"/>
    <p:sldId id="354" r:id="rId13"/>
    <p:sldId id="349" r:id="rId14"/>
    <p:sldId id="269" r:id="rId15"/>
    <p:sldId id="322" r:id="rId16"/>
  </p:sldIdLst>
  <p:sldSz cx="9144000" cy="5143500" type="screen16x9"/>
  <p:notesSz cx="6858000" cy="9144000"/>
  <p:embeddedFontLst>
    <p:embeddedFont>
      <p:font typeface="Bebas Neue" panose="020B0604020202020204" charset="0"/>
      <p:regular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FB35FB-486D-4DC7-B2F4-8B7C9E7F7706}">
  <a:tblStyle styleId="{B5FB35FB-486D-4DC7-B2F4-8B7C9E7F77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04" y="516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92b987f4a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92b987f4a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86ca632bb8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86ca632bb8_0_2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86ca632bb8_0_2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g92b9ca3f2f_0_3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" name="Google Shape;3202;g92b9ca3f2f_0_3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1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subTitle" idx="1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avLst/>
            <a:gdLst/>
            <a:ahLst/>
            <a:cxnLst/>
            <a:rect l="l" t="t" r="r" b="b"/>
            <a:pathLst>
              <a:path w="7244" h="7219" fill="none" extrusionOk="0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3890200" y="6349394"/>
            <a:ext cx="74171" cy="74146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10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3" name="Google Shape;743;p10"/>
          <p:cNvGrpSpPr/>
          <p:nvPr/>
        </p:nvGrpSpPr>
        <p:grpSpPr>
          <a:xfrm rot="5400000" flipH="1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1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5"/>
          <p:cNvSpPr txBox="1">
            <a:spLocks noGrp="1"/>
          </p:cNvSpPr>
          <p:nvPr>
            <p:ph type="subTitle" idx="1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5"/>
          <p:cNvSpPr txBox="1">
            <a:spLocks noGrp="1"/>
          </p:cNvSpPr>
          <p:nvPr>
            <p:ph type="title" idx="2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1" name="Google Shape;1401;p15"/>
          <p:cNvSpPr txBox="1">
            <a:spLocks noGrp="1"/>
          </p:cNvSpPr>
          <p:nvPr>
            <p:ph type="subTitle" idx="3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"/>
          <p:cNvSpPr txBox="1">
            <a:spLocks noGrp="1"/>
          </p:cNvSpPr>
          <p:nvPr>
            <p:ph type="title" idx="4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3" name="Google Shape;1403;p15"/>
          <p:cNvSpPr txBox="1">
            <a:spLocks noGrp="1"/>
          </p:cNvSpPr>
          <p:nvPr>
            <p:ph type="subTitle" idx="5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5"/>
          <p:cNvSpPr txBox="1">
            <a:spLocks noGrp="1"/>
          </p:cNvSpPr>
          <p:nvPr>
            <p:ph type="title" idx="6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5" name="Google Shape;1405;p15"/>
          <p:cNvSpPr txBox="1">
            <a:spLocks noGrp="1"/>
          </p:cNvSpPr>
          <p:nvPr>
            <p:ph type="subTitle" idx="7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5"/>
          <p:cNvSpPr txBox="1">
            <a:spLocks noGrp="1"/>
          </p:cNvSpPr>
          <p:nvPr>
            <p:ph type="title" idx="8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>
            <a:spLocks noGrp="1"/>
          </p:cNvSpPr>
          <p:nvPr>
            <p:ph type="subTitle" idx="1"/>
          </p:nvPr>
        </p:nvSpPr>
        <p:spPr>
          <a:xfrm>
            <a:off x="2400600" y="2067413"/>
            <a:ext cx="4342800" cy="113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6"/>
          <p:cNvSpPr txBox="1">
            <a:spLocks noGrp="1"/>
          </p:cNvSpPr>
          <p:nvPr>
            <p:ph type="title"/>
          </p:nvPr>
        </p:nvSpPr>
        <p:spPr>
          <a:xfrm>
            <a:off x="2400450" y="3332738"/>
            <a:ext cx="43428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10" name="Google Shape;1410;p16"/>
          <p:cNvGrpSpPr/>
          <p:nvPr/>
        </p:nvGrpSpPr>
        <p:grpSpPr>
          <a:xfrm>
            <a:off x="730516" y="4568877"/>
            <a:ext cx="1032712" cy="157579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274468" y="-1001015"/>
            <a:ext cx="10129998" cy="2559475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avLst/>
                <a:gdLst/>
                <a:ahLst/>
                <a:cxnLst/>
                <a:rect l="l" t="t" r="r" b="b"/>
                <a:pathLst>
                  <a:path w="246400" h="43826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avLst/>
                <a:gdLst/>
                <a:ahLst/>
                <a:cxnLst/>
                <a:rect l="l" t="t" r="r" b="b"/>
                <a:pathLst>
                  <a:path w="264911" h="60419" extrusionOk="0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avLst/>
                <a:gdLst/>
                <a:ahLst/>
                <a:cxnLst/>
                <a:rect l="l" t="t" r="r" b="b"/>
                <a:pathLst>
                  <a:path w="136427" h="21229" extrusionOk="0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86" extrusionOk="0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63" extrusionOk="0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70" extrusionOk="0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93" extrusionOk="0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avLst/>
                <a:gdLst/>
                <a:ahLst/>
                <a:cxnLst/>
                <a:rect l="l" t="t" r="r" b="b"/>
                <a:pathLst>
                  <a:path w="92033" h="28264" extrusionOk="0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3722" extrusionOk="0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2" name="Google Shape;1542;p17"/>
          <p:cNvSpPr txBox="1">
            <a:spLocks noGrp="1"/>
          </p:cNvSpPr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3" name="Google Shape;1543;p17"/>
          <p:cNvSpPr txBox="1">
            <a:spLocks noGrp="1"/>
          </p:cNvSpPr>
          <p:nvPr>
            <p:ph type="subTitle" idx="1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  <p:sldLayoutId id="2147483661" r:id="rId6"/>
    <p:sldLayoutId id="2147483662" r:id="rId7"/>
    <p:sldLayoutId id="2147483663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sty-nv/jetson-infere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vidia.com/en-us/training/onlin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7"/>
          <p:cNvSpPr txBox="1">
            <a:spLocks noGrp="1"/>
          </p:cNvSpPr>
          <p:nvPr>
            <p:ph type="ctrTitle"/>
          </p:nvPr>
        </p:nvSpPr>
        <p:spPr>
          <a:xfrm>
            <a:off x="1009200" y="18934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mtClean="0">
                <a:solidFill>
                  <a:schemeClr val="dk2"/>
                </a:solidFill>
              </a:rPr>
              <a:t>DETECȚIA </a:t>
            </a:r>
            <a:r>
              <a:rPr lang="ro-RO">
                <a:solidFill>
                  <a:schemeClr val="dk2"/>
                </a:solidFill>
              </a:rPr>
              <a:t>ș</a:t>
            </a:r>
            <a:r>
              <a:rPr lang="ro-RO" smtClean="0">
                <a:solidFill>
                  <a:schemeClr val="dk2"/>
                </a:solidFill>
              </a:rPr>
              <a:t>I RECUNOAȘTEREA SEMNELOR DE CIRCULAȚIE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62" name="Google Shape;1862;p27"/>
          <p:cNvSpPr txBox="1">
            <a:spLocks noGrp="1"/>
          </p:cNvSpPr>
          <p:nvPr>
            <p:ph type="subTitle" idx="1"/>
          </p:nvPr>
        </p:nvSpPr>
        <p:spPr>
          <a:xfrm>
            <a:off x="1009200" y="3518177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mtClean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Ganea Luiza-Andreea, Luca Sebastian 1308A</a:t>
            </a:r>
            <a:endParaRPr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863" name="Google Shape;1863;p27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64" name="Google Shape;1864;p27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7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7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7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7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7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7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7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27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73" name="Google Shape;1873;p27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7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7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7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7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IDENTIFICARE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9" y="2185621"/>
            <a:ext cx="2644442" cy="2051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35" y="2086244"/>
            <a:ext cx="2826172" cy="2249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766" y="1525805"/>
            <a:ext cx="2851297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CLASIFICARE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85" y="1661040"/>
            <a:ext cx="3264875" cy="2599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80" y="1607866"/>
            <a:ext cx="3371620" cy="26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CLASIFICARE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93" y="1439442"/>
            <a:ext cx="3314282" cy="2601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15" y="1454190"/>
            <a:ext cx="3325809" cy="26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concluzii</a:t>
            </a:r>
            <a:endParaRPr lang="en-US"/>
          </a:p>
        </p:txBody>
      </p:sp>
      <p:sp>
        <p:nvSpPr>
          <p:cNvPr id="4" name="Google Shape;2086;p40"/>
          <p:cNvSpPr txBox="1">
            <a:spLocks/>
          </p:cNvSpPr>
          <p:nvPr/>
        </p:nvSpPr>
        <p:spPr>
          <a:xfrm>
            <a:off x="1317959" y="1311558"/>
            <a:ext cx="6417733" cy="25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o-RO" sz="16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Clasificare: Acuratețe medie de peste 50%.</a:t>
            </a:r>
          </a:p>
          <a:p>
            <a:endParaRPr lang="ro-RO" sz="160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ro-RO" sz="16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Identificare: </a:t>
            </a:r>
            <a:r>
              <a:rPr lang="ro-RO" sz="160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Acuratețe </a:t>
            </a:r>
            <a:r>
              <a:rPr lang="ro-RO" sz="16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medie de </a:t>
            </a:r>
            <a:r>
              <a:rPr lang="ro-RO" sz="160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peste </a:t>
            </a:r>
            <a:r>
              <a:rPr lang="ro-RO" sz="16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60%.</a:t>
            </a:r>
          </a:p>
          <a:p>
            <a:endParaRPr lang="ro-RO" sz="160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ro-RO" sz="16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 fost nevoie să folosim un set de aproximativ 1500 imagini pentru a obține niște rezultate plauzibile (acuratețe medie de peste 50%).</a:t>
            </a:r>
          </a:p>
          <a:p>
            <a:endParaRPr lang="ro-RO" sz="160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ro-RO" sz="160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1" name="Google Shape;14186;p119"/>
          <p:cNvGrpSpPr/>
          <p:nvPr/>
        </p:nvGrpSpPr>
        <p:grpSpPr>
          <a:xfrm>
            <a:off x="811380" y="2128495"/>
            <a:ext cx="348195" cy="312272"/>
            <a:chOff x="7025531" y="4129767"/>
            <a:chExt cx="339122" cy="339122"/>
          </a:xfrm>
        </p:grpSpPr>
        <p:sp>
          <p:nvSpPr>
            <p:cNvPr id="12" name="Google Shape;14187;p119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3" name="Google Shape;14188;p119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4" name="Google Shape;14189;p119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5" name="Google Shape;14190;p119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6" name="Google Shape;14191;p119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17" name="Google Shape;14186;p119"/>
          <p:cNvGrpSpPr/>
          <p:nvPr/>
        </p:nvGrpSpPr>
        <p:grpSpPr>
          <a:xfrm>
            <a:off x="801384" y="1618862"/>
            <a:ext cx="346744" cy="329165"/>
            <a:chOff x="7025531" y="4129767"/>
            <a:chExt cx="339122" cy="339122"/>
          </a:xfrm>
        </p:grpSpPr>
        <p:sp>
          <p:nvSpPr>
            <p:cNvPr id="18" name="Google Shape;14187;p119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9" name="Google Shape;14188;p119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0" name="Google Shape;14189;p119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1" name="Google Shape;14190;p119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2" name="Google Shape;14191;p119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23" name="Google Shape;14186;p119"/>
          <p:cNvGrpSpPr/>
          <p:nvPr/>
        </p:nvGrpSpPr>
        <p:grpSpPr>
          <a:xfrm>
            <a:off x="811380" y="2713316"/>
            <a:ext cx="348195" cy="312272"/>
            <a:chOff x="7025531" y="4129767"/>
            <a:chExt cx="339122" cy="339122"/>
          </a:xfrm>
        </p:grpSpPr>
        <p:sp>
          <p:nvSpPr>
            <p:cNvPr id="24" name="Google Shape;14187;p119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5" name="Google Shape;14188;p119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6" name="Google Shape;14189;p119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7" name="Google Shape;14190;p119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8" name="Google Shape;14191;p119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1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40"/>
          <p:cNvSpPr txBox="1">
            <a:spLocks noGrp="1"/>
          </p:cNvSpPr>
          <p:nvPr>
            <p:ph type="subTitle" idx="1"/>
          </p:nvPr>
        </p:nvSpPr>
        <p:spPr>
          <a:xfrm>
            <a:off x="2400600" y="2067413"/>
            <a:ext cx="4342800" cy="11160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b="1"/>
              <a:t>“If you recognize that self-driving cars are going to prevent car accidents, AI will be responsible for reducing one of the leading causes of death in the world</a:t>
            </a:r>
            <a:r>
              <a:rPr lang="en-US" b="1" smtClean="0"/>
              <a:t>.</a:t>
            </a:r>
            <a:endParaRPr/>
          </a:p>
        </p:txBody>
      </p:sp>
      <p:sp>
        <p:nvSpPr>
          <p:cNvPr id="2087" name="Google Shape;2087;p40"/>
          <p:cNvSpPr txBox="1">
            <a:spLocks noGrp="1"/>
          </p:cNvSpPr>
          <p:nvPr>
            <p:ph type="title"/>
          </p:nvPr>
        </p:nvSpPr>
        <p:spPr>
          <a:xfrm>
            <a:off x="2332717" y="3552871"/>
            <a:ext cx="43428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o-RO" smtClean="0"/>
              <a:t>-</a:t>
            </a:r>
            <a:r>
              <a:rPr lang="en-US" i="1" smtClean="0"/>
              <a:t> </a:t>
            </a:r>
            <a:r>
              <a:rPr lang="en-US" i="1"/>
              <a:t>Mark Zuckerberg</a:t>
            </a:r>
            <a:r>
              <a:rPr lang="en-US"/>
              <a:t/>
            </a:r>
            <a:br>
              <a:rPr lang="en-US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93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mtClean="0"/>
              <a:t>Referințe</a:t>
            </a:r>
            <a:endParaRPr/>
          </a:p>
        </p:txBody>
      </p:sp>
      <p:sp>
        <p:nvSpPr>
          <p:cNvPr id="3205" name="Google Shape;3205;p93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o-RO" sz="1600" smtClean="0">
              <a:uFill>
                <a:noFill/>
              </a:uFill>
            </a:endParaRPr>
          </a:p>
          <a:p>
            <a:pPr lvl="0">
              <a:spcBef>
                <a:spcPts val="800"/>
              </a:spcBef>
            </a:pPr>
            <a:r>
              <a:rPr lang="en-US"/>
              <a:t>[1] Everything You Need to Know About Self-Driving Cars in 2022By: </a:t>
            </a:r>
            <a:r>
              <a:rPr lang="en-US" smtClean="0"/>
              <a:t>SafeRoadsUSA</a:t>
            </a:r>
            <a:endParaRPr lang="ro-RO" smtClean="0"/>
          </a:p>
          <a:p>
            <a:pPr lvl="0">
              <a:spcBef>
                <a:spcPts val="800"/>
              </a:spcBef>
            </a:pPr>
            <a:r>
              <a:rPr lang="en-US" smtClean="0"/>
              <a:t>[</a:t>
            </a:r>
            <a:r>
              <a:rPr lang="en-US"/>
              <a:t>2] C. Fang, S. Chen, and C. Fuh, "Road-sign detection and tracking," IEEE Trans. onVehicular Technology, vol. 52, pp. 1329-1341, 2003. </a:t>
            </a:r>
            <a:endParaRPr lang="ro-RO" smtClean="0"/>
          </a:p>
          <a:p>
            <a:pPr lvl="0">
              <a:spcBef>
                <a:spcPts val="800"/>
              </a:spcBef>
            </a:pPr>
            <a:r>
              <a:rPr lang="en-US" smtClean="0"/>
              <a:t>[</a:t>
            </a:r>
            <a:r>
              <a:rPr lang="en-US"/>
              <a:t>3] </a:t>
            </a: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github.com/dusty-nv/jetson-inference</a:t>
            </a:r>
            <a:endParaRPr lang="ro-RO" smtClean="0"/>
          </a:p>
          <a:p>
            <a:pPr lvl="0">
              <a:spcBef>
                <a:spcPts val="800"/>
              </a:spcBef>
            </a:pPr>
            <a:r>
              <a:rPr lang="en-US" smtClean="0"/>
              <a:t>[</a:t>
            </a:r>
            <a:r>
              <a:rPr lang="en-US"/>
              <a:t>4] https://medium.com/p/6090dc3e0595Klym Yamkovyi, Proofread by Nadiia Pyvovar, Cherepanov Oleksandr, "Object Detection on NVIDIA Jetson </a:t>
            </a:r>
            <a:r>
              <a:rPr lang="en-US" smtClean="0"/>
              <a:t>TX2„</a:t>
            </a:r>
            <a:endParaRPr lang="ro-RO" smtClean="0"/>
          </a:p>
          <a:p>
            <a:pPr lvl="0">
              <a:spcBef>
                <a:spcPts val="800"/>
              </a:spcBef>
            </a:pPr>
            <a:r>
              <a:rPr lang="en-US" smtClean="0"/>
              <a:t>[</a:t>
            </a:r>
            <a:r>
              <a:rPr lang="en-US"/>
              <a:t>5] </a:t>
            </a:r>
            <a:r>
              <a:rPr lang="en-US">
                <a:hlinkClick r:id="rId4"/>
              </a:rPr>
              <a:t>https://www.nvidia.com/en-us/training/online</a:t>
            </a:r>
            <a:r>
              <a:rPr lang="en-US" smtClean="0">
                <a:hlinkClick r:id="rId4"/>
              </a:rPr>
              <a:t>/</a:t>
            </a:r>
            <a:endParaRPr lang="ro-RO" smtClean="0"/>
          </a:p>
          <a:p>
            <a:pPr lvl="0">
              <a:spcBef>
                <a:spcPts val="800"/>
              </a:spcBef>
            </a:pPr>
            <a:r>
              <a:rPr lang="en-US" smtClean="0"/>
              <a:t>[</a:t>
            </a:r>
            <a:r>
              <a:rPr lang="en-US"/>
              <a:t>6] https://developer.nvidia.com/embedded/learn/getting-started-jetson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mtClean="0"/>
              <a:t>Mașini autonome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84" name="Google Shape;1884;p28"/>
          <p:cNvSpPr txBox="1">
            <a:spLocks noGrp="1"/>
          </p:cNvSpPr>
          <p:nvPr>
            <p:ph type="body" idx="1"/>
          </p:nvPr>
        </p:nvSpPr>
        <p:spPr>
          <a:xfrm>
            <a:off x="720000" y="1418004"/>
            <a:ext cx="8104332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ro-RO" sz="1800"/>
              <a:t> </a:t>
            </a:r>
            <a:r>
              <a:rPr lang="ro-RO" sz="1800" smtClean="0"/>
              <a:t>     </a:t>
            </a:r>
            <a:r>
              <a:rPr lang="en-US" sz="1800" smtClean="0"/>
              <a:t>O ma</a:t>
            </a:r>
            <a:r>
              <a:rPr lang="ro-RO" sz="1800" smtClean="0"/>
              <a:t>ș</a:t>
            </a:r>
            <a:r>
              <a:rPr lang="en-US" sz="1800" smtClean="0"/>
              <a:t>in</a:t>
            </a:r>
            <a:r>
              <a:rPr lang="ro-RO" sz="1800" smtClean="0"/>
              <a:t>ă</a:t>
            </a:r>
            <a:r>
              <a:rPr lang="en-US" sz="1800" smtClean="0"/>
              <a:t> autonom</a:t>
            </a:r>
            <a:r>
              <a:rPr lang="ro-RO" sz="1800" smtClean="0"/>
              <a:t>ă</a:t>
            </a:r>
            <a:r>
              <a:rPr lang="en-US" sz="1800" smtClean="0"/>
              <a:t> </a:t>
            </a:r>
            <a:r>
              <a:rPr lang="en-US" sz="1800"/>
              <a:t>este un vehicul capabil </a:t>
            </a:r>
            <a:r>
              <a:rPr lang="en-US" sz="1800" smtClean="0"/>
              <a:t>s</a:t>
            </a:r>
            <a:r>
              <a:rPr lang="ro-RO" sz="1800" smtClean="0"/>
              <a:t>ă </a:t>
            </a:r>
            <a:r>
              <a:rPr lang="en-US" sz="1800" smtClean="0"/>
              <a:t>opereze f</a:t>
            </a:r>
            <a:r>
              <a:rPr lang="ro-RO" sz="1800" smtClean="0"/>
              <a:t>ă</a:t>
            </a:r>
            <a:r>
              <a:rPr lang="en-US" sz="1800" smtClean="0"/>
              <a:t>r</a:t>
            </a:r>
            <a:r>
              <a:rPr lang="ro-RO" sz="1800" smtClean="0"/>
              <a:t>ă</a:t>
            </a:r>
            <a:r>
              <a:rPr lang="en-US" sz="1800" smtClean="0"/>
              <a:t> </a:t>
            </a:r>
            <a:r>
              <a:rPr lang="en-US" sz="1800"/>
              <a:t>implicarea unui </a:t>
            </a:r>
            <a:r>
              <a:rPr lang="ro-RO" sz="1800"/>
              <a:t>ș</a:t>
            </a:r>
            <a:r>
              <a:rPr lang="en-US" sz="1800" smtClean="0"/>
              <a:t>ofer</a:t>
            </a:r>
            <a:r>
              <a:rPr lang="en-US" sz="1800"/>
              <a:t>, neavând nevoie de </a:t>
            </a:r>
            <a:r>
              <a:rPr lang="en-US" sz="1800" smtClean="0"/>
              <a:t>pr</a:t>
            </a:r>
            <a:r>
              <a:rPr lang="ro-RO" sz="1800" smtClean="0"/>
              <a:t>ezenț</a:t>
            </a:r>
            <a:r>
              <a:rPr lang="en-US" sz="1800" smtClean="0"/>
              <a:t>a </a:t>
            </a:r>
            <a:r>
              <a:rPr lang="en-US" sz="1800"/>
              <a:t>unui pasager uman pentru a prelua controlul</a:t>
            </a:r>
            <a:r>
              <a:rPr lang="en-US" sz="1800" smtClean="0"/>
              <a:t>. </a:t>
            </a:r>
            <a:endParaRPr sz="1800" i="1">
              <a:solidFill>
                <a:srgbClr val="FF0000"/>
              </a:solidFill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45" y="2316099"/>
            <a:ext cx="4549986" cy="2128434"/>
          </a:xfrm>
          <a:prstGeom prst="rect">
            <a:avLst/>
          </a:prstGeom>
        </p:spPr>
      </p:pic>
      <p:grpSp>
        <p:nvGrpSpPr>
          <p:cNvPr id="5" name="Google Shape;9596;p102"/>
          <p:cNvGrpSpPr/>
          <p:nvPr/>
        </p:nvGrpSpPr>
        <p:grpSpPr>
          <a:xfrm rot="5400000">
            <a:off x="-503139" y="4075745"/>
            <a:ext cx="1565716" cy="366729"/>
            <a:chOff x="1247650" y="2075423"/>
            <a:chExt cx="6648477" cy="1557238"/>
          </a:xfrm>
        </p:grpSpPr>
        <p:sp>
          <p:nvSpPr>
            <p:cNvPr id="6" name="Google Shape;9597;p102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98;p102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99;p102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00;p102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01;p102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02;p102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8712" y="1094217"/>
            <a:ext cx="4309201" cy="3068925"/>
          </a:xfrm>
        </p:spPr>
        <p:txBody>
          <a:bodyPr/>
          <a:lstStyle/>
          <a:p>
            <a:r>
              <a:rPr lang="ro-RO" smtClean="0"/>
              <a:t>	   </a:t>
            </a:r>
            <a:r>
              <a:rPr lang="ro-RO"/>
              <a:t>Î</a:t>
            </a:r>
            <a:r>
              <a:rPr lang="en-US" smtClean="0"/>
              <a:t>n </a:t>
            </a:r>
            <a:r>
              <a:rPr lang="en-US"/>
              <a:t>acest </a:t>
            </a:r>
            <a:r>
              <a:rPr lang="en-US" smtClean="0"/>
              <a:t>proie</a:t>
            </a:r>
            <a:r>
              <a:rPr lang="ro-RO" smtClean="0"/>
              <a:t>ct am implementat</a:t>
            </a:r>
            <a:r>
              <a:rPr lang="en-US" smtClean="0"/>
              <a:t> </a:t>
            </a:r>
            <a:r>
              <a:rPr lang="en-US"/>
              <a:t>un sistem de detectare </a:t>
            </a:r>
            <a:r>
              <a:rPr lang="ro-RO"/>
              <a:t>ș</a:t>
            </a:r>
            <a:r>
              <a:rPr lang="en-US" smtClean="0"/>
              <a:t>i recunoa</a:t>
            </a:r>
            <a:r>
              <a:rPr lang="ro-RO"/>
              <a:t>ș</a:t>
            </a:r>
            <a:r>
              <a:rPr lang="en-US" smtClean="0"/>
              <a:t>tere </a:t>
            </a:r>
            <a:r>
              <a:rPr lang="en-US"/>
              <a:t>a semnelor de </a:t>
            </a:r>
            <a:r>
              <a:rPr lang="en-US" smtClean="0"/>
              <a:t>circula</a:t>
            </a:r>
            <a:r>
              <a:rPr lang="ro-RO" smtClean="0"/>
              <a:t>ț</a:t>
            </a:r>
            <a:r>
              <a:rPr lang="en-US" smtClean="0"/>
              <a:t>ie </a:t>
            </a:r>
            <a:r>
              <a:rPr lang="en-US"/>
              <a:t>în timp real. Platforma de </a:t>
            </a:r>
            <a:r>
              <a:rPr lang="en-US" smtClean="0"/>
              <a:t>dezvoltare</a:t>
            </a:r>
            <a:r>
              <a:rPr lang="ro-RO" smtClean="0"/>
              <a:t> este</a:t>
            </a:r>
            <a:r>
              <a:rPr lang="en-US" smtClean="0"/>
              <a:t> </a:t>
            </a:r>
            <a:r>
              <a:rPr lang="en-US" i="1"/>
              <a:t>Nvidia Jetson Nano Developer </a:t>
            </a:r>
            <a:r>
              <a:rPr lang="en-US" i="1" smtClean="0"/>
              <a:t>Kit</a:t>
            </a:r>
            <a:r>
              <a:rPr lang="ro-RO"/>
              <a:t>.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83" y="597204"/>
            <a:ext cx="4610283" cy="3949396"/>
          </a:xfrm>
          <a:prstGeom prst="rect">
            <a:avLst/>
          </a:prstGeom>
        </p:spPr>
      </p:pic>
      <p:sp>
        <p:nvSpPr>
          <p:cNvPr id="5" name="Google Shape;1883;p28"/>
          <p:cNvSpPr txBox="1">
            <a:spLocks noGrp="1"/>
          </p:cNvSpPr>
          <p:nvPr>
            <p:ph type="title"/>
          </p:nvPr>
        </p:nvSpPr>
        <p:spPr>
          <a:xfrm>
            <a:off x="-1240536" y="748594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Scopul proiectului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3377;p100"/>
          <p:cNvGrpSpPr/>
          <p:nvPr/>
        </p:nvGrpSpPr>
        <p:grpSpPr>
          <a:xfrm>
            <a:off x="8533998" y="110034"/>
            <a:ext cx="505650" cy="504006"/>
            <a:chOff x="6039282" y="1042577"/>
            <a:chExt cx="734315" cy="731929"/>
          </a:xfrm>
        </p:grpSpPr>
        <p:sp>
          <p:nvSpPr>
            <p:cNvPr id="45" name="Google Shape;3378;p100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79;p100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80;p100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81;p100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82;p100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83;p100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84;p100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85;p100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86;p100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87;p100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88;p100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89;p100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90;p100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91;p100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92;p100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93;p100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94;p100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95;p100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96;p100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97;p100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98;p100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78" y="1523509"/>
            <a:ext cx="4907762" cy="2860929"/>
          </a:xfrm>
          <a:prstGeom prst="rect">
            <a:avLst/>
          </a:prstGeom>
        </p:spPr>
      </p:pic>
      <p:sp>
        <p:nvSpPr>
          <p:cNvPr id="66" name="Google Shape;1883;p28"/>
          <p:cNvSpPr txBox="1">
            <a:spLocks noGrp="1"/>
          </p:cNvSpPr>
          <p:nvPr>
            <p:ph type="title"/>
          </p:nvPr>
        </p:nvSpPr>
        <p:spPr>
          <a:xfrm>
            <a:off x="774244" y="757116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Detec</a:t>
            </a:r>
            <a:r>
              <a:rPr lang="ro-RO" smtClean="0"/>
              <a:t>ția indicatoarelor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2129" y="1313524"/>
            <a:ext cx="4959457" cy="3006671"/>
          </a:xfrm>
        </p:spPr>
        <p:txBody>
          <a:bodyPr/>
          <a:lstStyle/>
          <a:p>
            <a:pPr marL="0" lvl="0" indent="0" algn="l"/>
            <a:r>
              <a:rPr lang="en-US" smtClean="0"/>
              <a:t>Am antrenat </a:t>
            </a:r>
            <a:r>
              <a:rPr lang="en-US"/>
              <a:t>un program bazat pe inteligența artificială cu un set de imagini pentru fiecare semn în parte, pentru a obține o precizie cât mai mare</a:t>
            </a:r>
            <a:r>
              <a:rPr lang="en-US" smtClean="0"/>
              <a:t>.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03" y="1905000"/>
            <a:ext cx="1802737" cy="1823720"/>
          </a:xfrm>
          <a:prstGeom prst="rect">
            <a:avLst/>
          </a:prstGeom>
        </p:spPr>
      </p:pic>
      <p:sp>
        <p:nvSpPr>
          <p:cNvPr id="5" name="Google Shape;1883;p28"/>
          <p:cNvSpPr txBox="1">
            <a:spLocks noGrp="1"/>
          </p:cNvSpPr>
          <p:nvPr>
            <p:ph type="title"/>
          </p:nvPr>
        </p:nvSpPr>
        <p:spPr>
          <a:xfrm>
            <a:off x="1440000" y="825124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mtClean="0"/>
              <a:t>Antrenarea Ai-ului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Antrenarea Ai-ului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o-RO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	Cu </a:t>
            </a:r>
            <a:r>
              <a:rPr lang="ro-RO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ajutorul containerului oferit de Nvidia, ce conține un program Python care achiziționează și prelucrează imaginile, am antrenat o rețea </a:t>
            </a:r>
            <a:r>
              <a:rPr lang="ro-RO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neuronală </a:t>
            </a:r>
            <a:r>
              <a:rPr lang="ro-RO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pentru a putea clasifica imaginile în două categorii: </a:t>
            </a:r>
            <a:r>
              <a:rPr lang="en-US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“</a:t>
            </a:r>
            <a:r>
              <a:rPr lang="ro-RO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background</a:t>
            </a:r>
            <a:r>
              <a:rPr lang="en-US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”</a:t>
            </a:r>
            <a:r>
              <a:rPr lang="ro-RO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și </a:t>
            </a:r>
            <a:r>
              <a:rPr lang="en-US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“</a:t>
            </a:r>
            <a:r>
              <a:rPr lang="ro-RO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object</a:t>
            </a:r>
            <a:r>
              <a:rPr lang="en-US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”</a:t>
            </a:r>
            <a:r>
              <a:rPr lang="ro-RO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315921344_5902509659788603_3334016811938826088_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3138" y="1109584"/>
            <a:ext cx="2336800" cy="35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3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mtClean="0"/>
              <a:t>semnE de circulație</a:t>
            </a:r>
            <a:endParaRPr/>
          </a:p>
        </p:txBody>
      </p:sp>
      <p:sp>
        <p:nvSpPr>
          <p:cNvPr id="1950" name="Google Shape;1950;p33"/>
          <p:cNvSpPr txBox="1">
            <a:spLocks noGrp="1"/>
          </p:cNvSpPr>
          <p:nvPr>
            <p:ph type="title" idx="2"/>
          </p:nvPr>
        </p:nvSpPr>
        <p:spPr>
          <a:xfrm>
            <a:off x="1092863" y="2848199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STOP</a:t>
            </a:r>
            <a:endParaRPr/>
          </a:p>
        </p:txBody>
      </p:sp>
      <p:sp>
        <p:nvSpPr>
          <p:cNvPr id="1952" name="Google Shape;1952;p33"/>
          <p:cNvSpPr txBox="1">
            <a:spLocks noGrp="1"/>
          </p:cNvSpPr>
          <p:nvPr>
            <p:ph type="title" idx="4"/>
          </p:nvPr>
        </p:nvSpPr>
        <p:spPr>
          <a:xfrm>
            <a:off x="766916" y="1314506"/>
            <a:ext cx="2126494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Drum cu prioritate</a:t>
            </a:r>
            <a:endParaRPr/>
          </a:p>
        </p:txBody>
      </p:sp>
      <p:sp>
        <p:nvSpPr>
          <p:cNvPr id="1954" name="Google Shape;1954;p33"/>
          <p:cNvSpPr txBox="1">
            <a:spLocks noGrp="1"/>
          </p:cNvSpPr>
          <p:nvPr>
            <p:ph type="title" idx="6"/>
          </p:nvPr>
        </p:nvSpPr>
        <p:spPr>
          <a:xfrm>
            <a:off x="6035590" y="1267675"/>
            <a:ext cx="198848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mtClean="0"/>
              <a:t>TRECERE DE PIETONI</a:t>
            </a:r>
            <a:endParaRPr/>
          </a:p>
        </p:txBody>
      </p:sp>
      <p:sp>
        <p:nvSpPr>
          <p:cNvPr id="1956" name="Google Shape;1956;p33"/>
          <p:cNvSpPr txBox="1">
            <a:spLocks noGrp="1"/>
          </p:cNvSpPr>
          <p:nvPr>
            <p:ph type="title" idx="8"/>
          </p:nvPr>
        </p:nvSpPr>
        <p:spPr>
          <a:xfrm>
            <a:off x="6035590" y="3027907"/>
            <a:ext cx="2657554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mtClean="0"/>
              <a:t>Stație de încărcare pentru mașini electrice</a:t>
            </a:r>
            <a:endParaRPr/>
          </a:p>
        </p:txBody>
      </p:sp>
      <p:grpSp>
        <p:nvGrpSpPr>
          <p:cNvPr id="1957" name="Google Shape;1957;p33"/>
          <p:cNvGrpSpPr/>
          <p:nvPr/>
        </p:nvGrpSpPr>
        <p:grpSpPr>
          <a:xfrm>
            <a:off x="2999743" y="1337861"/>
            <a:ext cx="980782" cy="877163"/>
            <a:chOff x="3354270" y="1731871"/>
            <a:chExt cx="980782" cy="877163"/>
          </a:xfrm>
        </p:grpSpPr>
        <p:sp>
          <p:nvSpPr>
            <p:cNvPr id="1958" name="Google Shape;1958;p33"/>
            <p:cNvSpPr/>
            <p:nvPr/>
          </p:nvSpPr>
          <p:spPr>
            <a:xfrm>
              <a:off x="344260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3"/>
            <p:cNvSpPr/>
            <p:nvPr/>
          </p:nvSpPr>
          <p:spPr>
            <a:xfrm>
              <a:off x="344260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414297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4297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3354270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237469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234444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234331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4234344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8" name="Google Shape;1978;p33"/>
          <p:cNvGrpSpPr/>
          <p:nvPr/>
        </p:nvGrpSpPr>
        <p:grpSpPr>
          <a:xfrm>
            <a:off x="4895859" y="1337861"/>
            <a:ext cx="980782" cy="877163"/>
            <a:chOff x="4808949" y="1731871"/>
            <a:chExt cx="980782" cy="877163"/>
          </a:xfrm>
        </p:grpSpPr>
        <p:sp>
          <p:nvSpPr>
            <p:cNvPr id="1979" name="Google Shape;1979;p33"/>
            <p:cNvSpPr/>
            <p:nvPr/>
          </p:nvSpPr>
          <p:spPr>
            <a:xfrm flipH="1">
              <a:off x="570127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 flipH="1">
              <a:off x="570127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 flipH="1">
              <a:off x="570127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 flipH="1">
              <a:off x="5022169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 flipH="1">
              <a:off x="500091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 flipH="1">
              <a:off x="500091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 flipH="1">
              <a:off x="500091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 flipH="1">
              <a:off x="5043555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 flipH="1">
              <a:off x="4909531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 flipH="1">
              <a:off x="4842376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 flipH="1">
              <a:off x="4808949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 flipH="1">
              <a:off x="4809062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 flipH="1">
              <a:off x="4833351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2" name="Google Shape;1992;p33"/>
            <p:cNvGrpSpPr/>
            <p:nvPr/>
          </p:nvGrpSpPr>
          <p:grpSpPr>
            <a:xfrm>
              <a:off x="5122483" y="1943088"/>
              <a:ext cx="454767" cy="454767"/>
              <a:chOff x="5122483" y="1943088"/>
              <a:chExt cx="454767" cy="454767"/>
            </a:xfrm>
          </p:grpSpPr>
          <p:sp>
            <p:nvSpPr>
              <p:cNvPr id="1993" name="Google Shape;1993;p33"/>
              <p:cNvSpPr/>
              <p:nvPr/>
            </p:nvSpPr>
            <p:spPr>
              <a:xfrm>
                <a:off x="5122483" y="1943088"/>
                <a:ext cx="454767" cy="454767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3"/>
              <p:cNvSpPr/>
              <p:nvPr/>
            </p:nvSpPr>
            <p:spPr>
              <a:xfrm>
                <a:off x="5122483" y="1943088"/>
                <a:ext cx="454767" cy="454767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fill="none" extrusionOk="0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3"/>
              <p:cNvSpPr/>
              <p:nvPr/>
            </p:nvSpPr>
            <p:spPr>
              <a:xfrm>
                <a:off x="5219172" y="2039724"/>
                <a:ext cx="261442" cy="261442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extrusionOk="0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3"/>
              <p:cNvSpPr/>
              <p:nvPr/>
            </p:nvSpPr>
            <p:spPr>
              <a:xfrm>
                <a:off x="5219172" y="2039724"/>
                <a:ext cx="261442" cy="261442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4812" y="2407"/>
                    </a:moveTo>
                    <a:cubicBezTo>
                      <a:pt x="4812" y="3735"/>
                      <a:pt x="3735" y="4813"/>
                      <a:pt x="2406" y="4813"/>
                    </a:cubicBezTo>
                    <a:cubicBezTo>
                      <a:pt x="1078" y="4813"/>
                      <a:pt x="0" y="3735"/>
                      <a:pt x="0" y="2407"/>
                    </a:cubicBezTo>
                    <a:cubicBezTo>
                      <a:pt x="0" y="1078"/>
                      <a:pt x="1078" y="1"/>
                      <a:pt x="2406" y="1"/>
                    </a:cubicBezTo>
                    <a:cubicBezTo>
                      <a:pt x="3735" y="1"/>
                      <a:pt x="4812" y="1078"/>
                      <a:pt x="4812" y="2407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3"/>
              <p:cNvSpPr/>
              <p:nvPr/>
            </p:nvSpPr>
            <p:spPr>
              <a:xfrm>
                <a:off x="5261379" y="2081930"/>
                <a:ext cx="177029" cy="177029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extrusionOk="0">
                    <a:moveTo>
                      <a:pt x="1629" y="1"/>
                    </a:moveTo>
                    <a:cubicBezTo>
                      <a:pt x="727" y="1"/>
                      <a:pt x="0" y="727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7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3"/>
              <p:cNvSpPr/>
              <p:nvPr/>
            </p:nvSpPr>
            <p:spPr>
              <a:xfrm>
                <a:off x="5261379" y="2081930"/>
                <a:ext cx="177029" cy="177029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fill="none" extrusionOk="0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99" name="Google Shape;1999;p33"/>
          <p:cNvGrpSpPr/>
          <p:nvPr/>
        </p:nvGrpSpPr>
        <p:grpSpPr>
          <a:xfrm>
            <a:off x="2999743" y="2875736"/>
            <a:ext cx="980670" cy="877163"/>
            <a:chOff x="3354270" y="3269746"/>
            <a:chExt cx="980670" cy="877163"/>
          </a:xfrm>
        </p:grpSpPr>
        <p:sp>
          <p:nvSpPr>
            <p:cNvPr id="2000" name="Google Shape;2000;p33"/>
            <p:cNvSpPr/>
            <p:nvPr/>
          </p:nvSpPr>
          <p:spPr>
            <a:xfrm>
              <a:off x="3442605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442605" y="337934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3442605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3488170" y="335796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142970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142970" y="340060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142970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3466906" y="405844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354270" y="326974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237469" y="382090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34331" y="348894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234344" y="358031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2" name="Google Shape;2012;p33"/>
            <p:cNvGrpSpPr/>
            <p:nvPr/>
          </p:nvGrpSpPr>
          <p:grpSpPr>
            <a:xfrm>
              <a:off x="3565463" y="3584713"/>
              <a:ext cx="454772" cy="247102"/>
              <a:chOff x="4045113" y="4372050"/>
              <a:chExt cx="454772" cy="247102"/>
            </a:xfrm>
          </p:grpSpPr>
          <p:sp>
            <p:nvSpPr>
              <p:cNvPr id="2013" name="Google Shape;2013;p33"/>
              <p:cNvSpPr/>
              <p:nvPr/>
            </p:nvSpPr>
            <p:spPr>
              <a:xfrm>
                <a:off x="4045113" y="4372050"/>
                <a:ext cx="454772" cy="247102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339" fill="none" extrusionOk="0">
                    <a:moveTo>
                      <a:pt x="9825" y="2682"/>
                    </a:moveTo>
                    <a:cubicBezTo>
                      <a:pt x="9825" y="2682"/>
                      <a:pt x="7645" y="5338"/>
                      <a:pt x="4913" y="5338"/>
                    </a:cubicBezTo>
                    <a:cubicBezTo>
                      <a:pt x="2206" y="5338"/>
                      <a:pt x="1" y="2682"/>
                      <a:pt x="1" y="2682"/>
                    </a:cubicBezTo>
                    <a:cubicBezTo>
                      <a:pt x="1" y="2682"/>
                      <a:pt x="2206" y="0"/>
                      <a:pt x="4913" y="0"/>
                    </a:cubicBezTo>
                    <a:cubicBezTo>
                      <a:pt x="7645" y="0"/>
                      <a:pt x="9825" y="2682"/>
                      <a:pt x="9825" y="26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3"/>
              <p:cNvSpPr/>
              <p:nvPr/>
            </p:nvSpPr>
            <p:spPr>
              <a:xfrm>
                <a:off x="4152998" y="4376678"/>
                <a:ext cx="239003" cy="23900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5164" extrusionOk="0">
                    <a:moveTo>
                      <a:pt x="2582" y="0"/>
                    </a:moveTo>
                    <a:cubicBezTo>
                      <a:pt x="1153" y="0"/>
                      <a:pt x="1" y="1153"/>
                      <a:pt x="1" y="2582"/>
                    </a:cubicBezTo>
                    <a:cubicBezTo>
                      <a:pt x="1" y="3985"/>
                      <a:pt x="1153" y="5163"/>
                      <a:pt x="2582" y="5163"/>
                    </a:cubicBezTo>
                    <a:cubicBezTo>
                      <a:pt x="4011" y="5163"/>
                      <a:pt x="5163" y="3985"/>
                      <a:pt x="5163" y="2582"/>
                    </a:cubicBezTo>
                    <a:cubicBezTo>
                      <a:pt x="5163" y="1153"/>
                      <a:pt x="4011" y="0"/>
                      <a:pt x="25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3"/>
              <p:cNvSpPr/>
              <p:nvPr/>
            </p:nvSpPr>
            <p:spPr>
              <a:xfrm>
                <a:off x="4152998" y="4376678"/>
                <a:ext cx="239003" cy="23900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5164" fill="none" extrusionOk="0">
                    <a:moveTo>
                      <a:pt x="5163" y="2582"/>
                    </a:moveTo>
                    <a:cubicBezTo>
                      <a:pt x="5163" y="3985"/>
                      <a:pt x="4011" y="5163"/>
                      <a:pt x="2582" y="5163"/>
                    </a:cubicBezTo>
                    <a:cubicBezTo>
                      <a:pt x="1153" y="5163"/>
                      <a:pt x="1" y="3985"/>
                      <a:pt x="1" y="2582"/>
                    </a:cubicBezTo>
                    <a:cubicBezTo>
                      <a:pt x="1" y="1153"/>
                      <a:pt x="1153" y="0"/>
                      <a:pt x="2582" y="0"/>
                    </a:cubicBezTo>
                    <a:cubicBezTo>
                      <a:pt x="4011" y="0"/>
                      <a:pt x="5163" y="1153"/>
                      <a:pt x="5163" y="2582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3"/>
              <p:cNvSpPr/>
              <p:nvPr/>
            </p:nvSpPr>
            <p:spPr>
              <a:xfrm>
                <a:off x="4221450" y="4445131"/>
                <a:ext cx="102099" cy="10209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fill="none" extrusionOk="0">
                    <a:moveTo>
                      <a:pt x="2206" y="1103"/>
                    </a:moveTo>
                    <a:cubicBezTo>
                      <a:pt x="2206" y="1704"/>
                      <a:pt x="1705" y="2206"/>
                      <a:pt x="1103" y="2206"/>
                    </a:cubicBezTo>
                    <a:cubicBezTo>
                      <a:pt x="502" y="2206"/>
                      <a:pt x="0" y="1704"/>
                      <a:pt x="0" y="1103"/>
                    </a:cubicBezTo>
                    <a:cubicBezTo>
                      <a:pt x="0" y="476"/>
                      <a:pt x="502" y="0"/>
                      <a:pt x="1103" y="0"/>
                    </a:cubicBezTo>
                    <a:cubicBezTo>
                      <a:pt x="1705" y="0"/>
                      <a:pt x="2206" y="476"/>
                      <a:pt x="2206" y="1103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33"/>
          <p:cNvGrpSpPr/>
          <p:nvPr/>
        </p:nvGrpSpPr>
        <p:grpSpPr>
          <a:xfrm>
            <a:off x="4895972" y="2875736"/>
            <a:ext cx="980670" cy="877163"/>
            <a:chOff x="4809062" y="3269746"/>
            <a:chExt cx="980670" cy="877163"/>
          </a:xfrm>
        </p:grpSpPr>
        <p:sp>
          <p:nvSpPr>
            <p:cNvPr id="2018" name="Google Shape;2018;p33"/>
            <p:cNvSpPr/>
            <p:nvPr/>
          </p:nvSpPr>
          <p:spPr>
            <a:xfrm flipH="1">
              <a:off x="5701275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 flipH="1">
              <a:off x="5701275" y="337934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 flipH="1">
              <a:off x="5701275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 flipH="1">
              <a:off x="5022169" y="335796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 flipH="1">
              <a:off x="5000910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 flipH="1">
              <a:off x="5000910" y="340060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 flipH="1">
              <a:off x="5000910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 flipH="1">
              <a:off x="5043555" y="405844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 flipH="1">
              <a:off x="4909531" y="326974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 flipH="1">
              <a:off x="4809062" y="348894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4833351" y="358031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33"/>
            <p:cNvGrpSpPr/>
            <p:nvPr/>
          </p:nvGrpSpPr>
          <p:grpSpPr>
            <a:xfrm>
              <a:off x="5122475" y="3525766"/>
              <a:ext cx="454750" cy="364987"/>
              <a:chOff x="5122475" y="3525766"/>
              <a:chExt cx="454750" cy="364987"/>
            </a:xfrm>
          </p:grpSpPr>
          <p:sp>
            <p:nvSpPr>
              <p:cNvPr id="2030" name="Google Shape;2030;p33"/>
              <p:cNvSpPr/>
              <p:nvPr/>
            </p:nvSpPr>
            <p:spPr>
              <a:xfrm>
                <a:off x="5304911" y="3681546"/>
                <a:ext cx="1824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36" fill="none" extrusionOk="0">
                    <a:moveTo>
                      <a:pt x="3259" y="928"/>
                    </a:moveTo>
                    <a:lnTo>
                      <a:pt x="3259" y="2808"/>
                    </a:lnTo>
                    <a:lnTo>
                      <a:pt x="1629" y="3735"/>
                    </a:lnTo>
                    <a:lnTo>
                      <a:pt x="0" y="2808"/>
                    </a:lnTo>
                    <a:lnTo>
                      <a:pt x="0" y="928"/>
                    </a:lnTo>
                    <a:lnTo>
                      <a:pt x="1629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3"/>
              <p:cNvSpPr/>
              <p:nvPr/>
            </p:nvSpPr>
            <p:spPr>
              <a:xfrm>
                <a:off x="5122475" y="3681546"/>
                <a:ext cx="1824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36" extrusionOk="0">
                    <a:moveTo>
                      <a:pt x="1629" y="1"/>
                    </a:moveTo>
                    <a:lnTo>
                      <a:pt x="0" y="928"/>
                    </a:lnTo>
                    <a:lnTo>
                      <a:pt x="0" y="2808"/>
                    </a:lnTo>
                    <a:lnTo>
                      <a:pt x="1629" y="3735"/>
                    </a:lnTo>
                    <a:lnTo>
                      <a:pt x="3258" y="2808"/>
                    </a:lnTo>
                    <a:lnTo>
                      <a:pt x="3258" y="928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3"/>
              <p:cNvSpPr/>
              <p:nvPr/>
            </p:nvSpPr>
            <p:spPr>
              <a:xfrm>
                <a:off x="5122475" y="3681546"/>
                <a:ext cx="1824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36" fill="none" extrusionOk="0">
                    <a:moveTo>
                      <a:pt x="3258" y="928"/>
                    </a:moveTo>
                    <a:lnTo>
                      <a:pt x="3258" y="2808"/>
                    </a:lnTo>
                    <a:lnTo>
                      <a:pt x="1629" y="3735"/>
                    </a:lnTo>
                    <a:lnTo>
                      <a:pt x="0" y="2808"/>
                    </a:lnTo>
                    <a:lnTo>
                      <a:pt x="0" y="928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3"/>
              <p:cNvSpPr/>
              <p:nvPr/>
            </p:nvSpPr>
            <p:spPr>
              <a:xfrm>
                <a:off x="5396129" y="3525766"/>
                <a:ext cx="1810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736" extrusionOk="0">
                    <a:moveTo>
                      <a:pt x="1630" y="1"/>
                    </a:moveTo>
                    <a:lnTo>
                      <a:pt x="0" y="928"/>
                    </a:lnTo>
                    <a:lnTo>
                      <a:pt x="0" y="2808"/>
                    </a:lnTo>
                    <a:lnTo>
                      <a:pt x="1630" y="3735"/>
                    </a:lnTo>
                    <a:lnTo>
                      <a:pt x="3234" y="2808"/>
                    </a:lnTo>
                    <a:lnTo>
                      <a:pt x="3234" y="928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3"/>
              <p:cNvSpPr/>
              <p:nvPr/>
            </p:nvSpPr>
            <p:spPr>
              <a:xfrm>
                <a:off x="5396129" y="3525766"/>
                <a:ext cx="1810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736" fill="none" extrusionOk="0">
                    <a:moveTo>
                      <a:pt x="3234" y="928"/>
                    </a:moveTo>
                    <a:lnTo>
                      <a:pt x="3234" y="2808"/>
                    </a:lnTo>
                    <a:lnTo>
                      <a:pt x="1630" y="3735"/>
                    </a:lnTo>
                    <a:lnTo>
                      <a:pt x="0" y="2808"/>
                    </a:lnTo>
                    <a:lnTo>
                      <a:pt x="0" y="928"/>
                    </a:lnTo>
                    <a:lnTo>
                      <a:pt x="163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5" name="Google Shape;2035;p33"/>
            <p:cNvSpPr/>
            <p:nvPr/>
          </p:nvSpPr>
          <p:spPr>
            <a:xfrm flipH="1">
              <a:off x="4842376" y="382090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6" name="Google Shape;2036;p33"/>
          <p:cNvGrpSpPr/>
          <p:nvPr/>
        </p:nvGrpSpPr>
        <p:grpSpPr>
          <a:xfrm>
            <a:off x="3876753" y="1823016"/>
            <a:ext cx="1117490" cy="1716074"/>
            <a:chOff x="4010560" y="2217025"/>
            <a:chExt cx="1117490" cy="1716075"/>
          </a:xfrm>
        </p:grpSpPr>
        <p:sp>
          <p:nvSpPr>
            <p:cNvPr id="2037" name="Google Shape;2037;p33"/>
            <p:cNvSpPr/>
            <p:nvPr/>
          </p:nvSpPr>
          <p:spPr>
            <a:xfrm>
              <a:off x="4114325" y="23916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4626400" y="2217025"/>
              <a:ext cx="445675" cy="1608154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3"/>
            <p:cNvSpPr/>
            <p:nvPr/>
          </p:nvSpPr>
          <p:spPr>
            <a:xfrm rot="-5400000">
              <a:off x="4432796" y="1794789"/>
              <a:ext cx="174625" cy="1019097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5012675" y="23645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5040950" y="37891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42" name="Google Shape;2042;p33"/>
            <p:cNvCxnSpPr/>
            <p:nvPr/>
          </p:nvCxnSpPr>
          <p:spPr>
            <a:xfrm>
              <a:off x="4015950" y="3933100"/>
              <a:ext cx="111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43" name="Google Shape;2043;p33"/>
            <p:cNvSpPr/>
            <p:nvPr/>
          </p:nvSpPr>
          <p:spPr>
            <a:xfrm>
              <a:off x="4084638" y="34550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4084638" y="23645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://pppcatalog.com/store/image/cache/data/traffic-sign-stop-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73" y="2928045"/>
            <a:ext cx="78105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993" y="1419589"/>
            <a:ext cx="759917" cy="7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A0qz9FpLqoGvE4aiXkfhs1hQUmHNYwdc9n5lEUhP7_IxbT0WgMavKpsh-0_LZn5E-UJxbcsB3rTSFGheyMwYA4MroMOEaQHJdnmCldrhjJB85uutFDFVdDBuOdUOZTkduNrmLy46NDRJYevKvWoYcDmJxPXCzoOUrVVFIh6GK1oq_c0jndoJoi8-EpXGxzteuJta_4wRx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672" y="2921996"/>
            <a:ext cx="78105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180" y="3608139"/>
            <a:ext cx="835232" cy="738393"/>
          </a:xfrm>
          <a:prstGeom prst="rect">
            <a:avLst/>
          </a:prstGeom>
        </p:spPr>
      </p:pic>
      <p:sp>
        <p:nvSpPr>
          <p:cNvPr id="104" name="Google Shape;2038;p33"/>
          <p:cNvSpPr/>
          <p:nvPr/>
        </p:nvSpPr>
        <p:spPr>
          <a:xfrm>
            <a:off x="3983785" y="1970490"/>
            <a:ext cx="445675" cy="1568600"/>
          </a:xfrm>
          <a:custGeom>
            <a:avLst/>
            <a:gdLst/>
            <a:ahLst/>
            <a:cxnLst/>
            <a:rect l="l" t="t" r="r" b="b"/>
            <a:pathLst>
              <a:path w="17827" h="64734" fill="none" extrusionOk="0">
                <a:moveTo>
                  <a:pt x="17827" y="64733"/>
                </a:moveTo>
                <a:lnTo>
                  <a:pt x="4314" y="51221"/>
                </a:lnTo>
                <a:lnTo>
                  <a:pt x="4314" y="28258"/>
                </a:lnTo>
                <a:lnTo>
                  <a:pt x="0" y="23944"/>
                </a:lnTo>
                <a:lnTo>
                  <a:pt x="0" y="1"/>
                </a:lnTo>
              </a:path>
            </a:pathLst>
          </a:custGeom>
          <a:noFill/>
          <a:ln w="13125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041;p33"/>
          <p:cNvSpPr/>
          <p:nvPr/>
        </p:nvSpPr>
        <p:spPr>
          <a:xfrm>
            <a:off x="4395808" y="3509390"/>
            <a:ext cx="59400" cy="5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999;p33"/>
          <p:cNvGrpSpPr/>
          <p:nvPr/>
        </p:nvGrpSpPr>
        <p:grpSpPr>
          <a:xfrm>
            <a:off x="3983785" y="3576574"/>
            <a:ext cx="980669" cy="877163"/>
            <a:chOff x="3354270" y="3269746"/>
            <a:chExt cx="980669" cy="877163"/>
          </a:xfrm>
        </p:grpSpPr>
        <p:sp>
          <p:nvSpPr>
            <p:cNvPr id="107" name="Google Shape;2000;p33"/>
            <p:cNvSpPr/>
            <p:nvPr/>
          </p:nvSpPr>
          <p:spPr>
            <a:xfrm>
              <a:off x="3442605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02;p33"/>
            <p:cNvSpPr/>
            <p:nvPr/>
          </p:nvSpPr>
          <p:spPr>
            <a:xfrm>
              <a:off x="3442605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04;p33"/>
            <p:cNvSpPr/>
            <p:nvPr/>
          </p:nvSpPr>
          <p:spPr>
            <a:xfrm>
              <a:off x="4142970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06;p33"/>
            <p:cNvSpPr/>
            <p:nvPr/>
          </p:nvSpPr>
          <p:spPr>
            <a:xfrm>
              <a:off x="4142970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08;p33"/>
            <p:cNvSpPr/>
            <p:nvPr/>
          </p:nvSpPr>
          <p:spPr>
            <a:xfrm>
              <a:off x="3354270" y="326974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09;p33"/>
            <p:cNvSpPr/>
            <p:nvPr/>
          </p:nvSpPr>
          <p:spPr>
            <a:xfrm>
              <a:off x="4237469" y="382090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10;p33"/>
            <p:cNvSpPr/>
            <p:nvPr/>
          </p:nvSpPr>
          <p:spPr>
            <a:xfrm>
              <a:off x="4234331" y="348894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11;p33"/>
            <p:cNvSpPr/>
            <p:nvPr/>
          </p:nvSpPr>
          <p:spPr>
            <a:xfrm>
              <a:off x="4234344" y="358031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954;p33"/>
          <p:cNvSpPr txBox="1">
            <a:spLocks/>
          </p:cNvSpPr>
          <p:nvPr/>
        </p:nvSpPr>
        <p:spPr>
          <a:xfrm>
            <a:off x="4009180" y="4503439"/>
            <a:ext cx="198848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semafor</a:t>
            </a:r>
            <a:endParaRPr lang="ro-R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2918">
            <a:off x="3138764" y="1487237"/>
            <a:ext cx="583820" cy="596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ALGORITM DE MULTIPLICARE A IMAGINILOR DIN SETUL DE DATE (data augmentation)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4" y="2129666"/>
            <a:ext cx="3179452" cy="2122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44" y="1749861"/>
            <a:ext cx="2029076" cy="13547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207" y="1749862"/>
            <a:ext cx="2029076" cy="1354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44" y="3473815"/>
            <a:ext cx="2047718" cy="1367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207" y="3486261"/>
            <a:ext cx="2029076" cy="135470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433425" y="3191037"/>
            <a:ext cx="684325" cy="678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86519" y="2477729"/>
            <a:ext cx="631231" cy="47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7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IDENTIFICARE</a:t>
            </a:r>
            <a:endParaRPr lang="en-US"/>
          </a:p>
        </p:txBody>
      </p:sp>
      <p:sp>
        <p:nvSpPr>
          <p:cNvPr id="3" name="Google Shape;2139;p42"/>
          <p:cNvSpPr txBox="1">
            <a:spLocks/>
          </p:cNvSpPr>
          <p:nvPr/>
        </p:nvSpPr>
        <p:spPr>
          <a:xfrm>
            <a:off x="2874230" y="2002814"/>
            <a:ext cx="3250500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o-R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6" y="1629585"/>
            <a:ext cx="2894445" cy="2249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94" y="1570591"/>
            <a:ext cx="2924870" cy="2308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0" y="2351362"/>
            <a:ext cx="2914800" cy="22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375</Words>
  <Application>Microsoft Office PowerPoint</Application>
  <PresentationFormat>On-screen Show (16:9)</PresentationFormat>
  <Paragraphs>38</Paragraphs>
  <Slides>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Bebas Neue</vt:lpstr>
      <vt:lpstr>Roboto</vt:lpstr>
      <vt:lpstr>Arial</vt:lpstr>
      <vt:lpstr>Computer Science Proposal by Slidesgo</vt:lpstr>
      <vt:lpstr>DETECȚIA șI RECUNOAȘTEREA SEMNELOR DE CIRCULAȚIE</vt:lpstr>
      <vt:lpstr>Mașini autonome</vt:lpstr>
      <vt:lpstr>Scopul proiectului</vt:lpstr>
      <vt:lpstr>Detecția indicatoarelor</vt:lpstr>
      <vt:lpstr>Antrenarea Ai-ului</vt:lpstr>
      <vt:lpstr>Antrenarea Ai-ului</vt:lpstr>
      <vt:lpstr>semnE de circulație</vt:lpstr>
      <vt:lpstr>ALGORITM DE MULTIPLICARE A IMAGINILOR DIN SETUL DE DATE (data augmentation)</vt:lpstr>
      <vt:lpstr>IDENTIFICARE</vt:lpstr>
      <vt:lpstr>IDENTIFICARE</vt:lpstr>
      <vt:lpstr>CLASIFICARE</vt:lpstr>
      <vt:lpstr>CLASIFICARE</vt:lpstr>
      <vt:lpstr>concluzii</vt:lpstr>
      <vt:lpstr>- Mark Zuckerberg </vt:lpstr>
      <vt:lpstr>Referințe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PROPOSAL</dc:title>
  <cp:lastModifiedBy>LENOVO</cp:lastModifiedBy>
  <cp:revision>48</cp:revision>
  <dcterms:modified xsi:type="dcterms:W3CDTF">2023-01-12T19:53:43Z</dcterms:modified>
</cp:coreProperties>
</file>